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8288000" cy="10287000"/>
  <p:notesSz cx="6858000" cy="9144000"/>
  <p:embeddedFontLst>
    <p:embeddedFont>
      <p:font typeface="TT Rounds Condensed Bold" charset="1" panose="02000806030000020003"/>
      <p:regular r:id="rId30"/>
    </p:embeddedFont>
    <p:embeddedFont>
      <p:font typeface="Calibri (MS) Bold" charset="1" panose="020F0702030404030204"/>
      <p:regular r:id="rId31"/>
    </p:embeddedFont>
    <p:embeddedFont>
      <p:font typeface="Calibri (MS)" charset="1" panose="020F0502020204030204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2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778" y="0"/>
            <a:ext cx="18236445" cy="12150031"/>
          </a:xfrm>
          <a:custGeom>
            <a:avLst/>
            <a:gdLst/>
            <a:ahLst/>
            <a:cxnLst/>
            <a:rect r="r" b="b" t="t" l="l"/>
            <a:pathLst>
              <a:path h="12150031" w="18236445">
                <a:moveTo>
                  <a:pt x="0" y="0"/>
                </a:moveTo>
                <a:lnTo>
                  <a:pt x="18236444" y="0"/>
                </a:lnTo>
                <a:lnTo>
                  <a:pt x="18236444" y="12150031"/>
                </a:lnTo>
                <a:lnTo>
                  <a:pt x="0" y="121500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674227"/>
            <a:ext cx="16002000" cy="1988345"/>
            <a:chOff x="0" y="0"/>
            <a:chExt cx="213360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360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336000">
                  <a:moveTo>
                    <a:pt x="0" y="0"/>
                  </a:moveTo>
                  <a:lnTo>
                    <a:pt x="21336000" y="0"/>
                  </a:lnTo>
                  <a:lnTo>
                    <a:pt x="213360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3360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WELLBOT – Global Wellness Assistant Chatbot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3118143"/>
            <a:ext cx="15590520" cy="647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6"/>
              </a:lnSpc>
            </a:pPr>
            <a:r>
              <a:rPr lang="en-US" sz="42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Team Members:</a:t>
            </a:r>
          </a:p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1. Meghana</a:t>
            </a:r>
          </a:p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2. Aishwarya</a:t>
            </a:r>
          </a:p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3. Akash Rawat</a:t>
            </a:r>
          </a:p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4. Gopichand</a:t>
            </a:r>
          </a:p>
          <a:p>
            <a:pPr algn="ctr">
              <a:lnSpc>
                <a:spcPts val="5040"/>
              </a:lnSpc>
            </a:pPr>
            <a:r>
              <a:rPr lang="en-US" sz="42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Under the Guidance of</a:t>
            </a:r>
          </a:p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 Mrs. Santhiya Krishnasamy</a:t>
            </a:r>
          </a:p>
          <a:p>
            <a:pPr algn="l">
              <a:lnSpc>
                <a:spcPts val="4536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22287" y="-1396876"/>
            <a:ext cx="19710013" cy="12934696"/>
          </a:xfrm>
          <a:custGeom>
            <a:avLst/>
            <a:gdLst/>
            <a:ahLst/>
            <a:cxnLst/>
            <a:rect r="r" b="b" t="t" l="l"/>
            <a:pathLst>
              <a:path h="12934696" w="19710013">
                <a:moveTo>
                  <a:pt x="0" y="0"/>
                </a:moveTo>
                <a:lnTo>
                  <a:pt x="19710013" y="0"/>
                </a:lnTo>
                <a:lnTo>
                  <a:pt x="19710013" y="12934696"/>
                </a:lnTo>
                <a:lnTo>
                  <a:pt x="0" y="129346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653580" y="840657"/>
            <a:ext cx="4980838" cy="8885902"/>
            <a:chOff x="0" y="0"/>
            <a:chExt cx="6641118" cy="118478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41084" cy="11847830"/>
            </a:xfrm>
            <a:custGeom>
              <a:avLst/>
              <a:gdLst/>
              <a:ahLst/>
              <a:cxnLst/>
              <a:rect r="r" b="b" t="t" l="l"/>
              <a:pathLst>
                <a:path h="11847830" w="6641084">
                  <a:moveTo>
                    <a:pt x="0" y="0"/>
                  </a:moveTo>
                  <a:lnTo>
                    <a:pt x="6641084" y="0"/>
                  </a:lnTo>
                  <a:lnTo>
                    <a:pt x="6641084" y="11847830"/>
                  </a:lnTo>
                  <a:lnTo>
                    <a:pt x="0" y="11847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57250"/>
            <a:ext cx="18288000" cy="12001500"/>
          </a:xfrm>
          <a:custGeom>
            <a:avLst/>
            <a:gdLst/>
            <a:ahLst/>
            <a:cxnLst/>
            <a:rect r="r" b="b" t="t" l="l"/>
            <a:pathLst>
              <a:path h="12001500" w="18288000">
                <a:moveTo>
                  <a:pt x="0" y="0"/>
                </a:moveTo>
                <a:lnTo>
                  <a:pt x="18288000" y="0"/>
                </a:lnTo>
                <a:lnTo>
                  <a:pt x="18288000" y="12001500"/>
                </a:lnTo>
                <a:lnTo>
                  <a:pt x="0" y="12001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75680"/>
            <a:ext cx="15773400" cy="2817381"/>
            <a:chOff x="0" y="0"/>
            <a:chExt cx="21031200" cy="37565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3756508"/>
            </a:xfrm>
            <a:custGeom>
              <a:avLst/>
              <a:gdLst/>
              <a:ahLst/>
              <a:cxnLst/>
              <a:rect r="r" b="b" t="t" l="l"/>
              <a:pathLst>
                <a:path h="3756508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3756508"/>
                  </a:lnTo>
                  <a:lnTo>
                    <a:pt x="0" y="37565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57150"/>
              <a:ext cx="21031200" cy="369935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15"/>
                </a:lnSpc>
              </a:pPr>
              <a:r>
                <a:rPr lang="en-US" b="true" sz="5940" spc="-36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Milestone 3 – Advanced NLP &amp; Multilingual Features</a:t>
              </a:r>
            </a:p>
            <a:p>
              <a:pPr algn="l">
                <a:lnSpc>
                  <a:spcPts val="641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526983"/>
            <a:ext cx="15590520" cy="6692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0095" indent="-380048" lvl="1">
              <a:lnSpc>
                <a:spcPts val="6804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Expanded the knowledge base to 100+ wellness topics.</a:t>
            </a:r>
          </a:p>
          <a:p>
            <a:pPr algn="l" marL="760095" indent="-380048" lvl="1">
              <a:lnSpc>
                <a:spcPts val="6804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Implemented safety disclaimers for medical boundaries.</a:t>
            </a:r>
          </a:p>
          <a:p>
            <a:pPr algn="l" marL="760095" indent="-380048" lvl="1">
              <a:lnSpc>
                <a:spcPts val="6804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Added full Hindi language support for global inclusivity.</a:t>
            </a:r>
          </a:p>
          <a:p>
            <a:pPr algn="l" marL="760095" indent="-380048" lvl="1">
              <a:lnSpc>
                <a:spcPts val="6804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Dynamic language selection adapts to user preferences.</a:t>
            </a:r>
          </a:p>
          <a:p>
            <a:pPr algn="l" marL="760095" indent="-380048" lvl="1">
              <a:lnSpc>
                <a:spcPts val="6804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Enhanced NLU with advanced entity extraction for personalized replies.</a:t>
            </a:r>
          </a:p>
          <a:p>
            <a:pPr algn="l" marL="760095" indent="-380048" lvl="1">
              <a:lnSpc>
                <a:spcPts val="6804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This milestone improved contextual accuracy and accessibility.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183" y="-1266870"/>
            <a:ext cx="19789499" cy="12986859"/>
          </a:xfrm>
          <a:custGeom>
            <a:avLst/>
            <a:gdLst/>
            <a:ahLst/>
            <a:cxnLst/>
            <a:rect r="r" b="b" t="t" l="l"/>
            <a:pathLst>
              <a:path h="12986859" w="19789499">
                <a:moveTo>
                  <a:pt x="0" y="0"/>
                </a:moveTo>
                <a:lnTo>
                  <a:pt x="19789499" y="0"/>
                </a:lnTo>
                <a:lnTo>
                  <a:pt x="19789499" y="12986859"/>
                </a:lnTo>
                <a:lnTo>
                  <a:pt x="0" y="12986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67784" y="1533832"/>
            <a:ext cx="15684589" cy="7665843"/>
            <a:chOff x="0" y="0"/>
            <a:chExt cx="20912786" cy="1022112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912837" cy="10221087"/>
            </a:xfrm>
            <a:custGeom>
              <a:avLst/>
              <a:gdLst/>
              <a:ahLst/>
              <a:cxnLst/>
              <a:rect r="r" b="b" t="t" l="l"/>
              <a:pathLst>
                <a:path h="10221087" w="20912837">
                  <a:moveTo>
                    <a:pt x="0" y="0"/>
                  </a:moveTo>
                  <a:lnTo>
                    <a:pt x="20912837" y="0"/>
                  </a:lnTo>
                  <a:lnTo>
                    <a:pt x="20912837" y="10221087"/>
                  </a:lnTo>
                  <a:lnTo>
                    <a:pt x="0" y="102210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57250"/>
            <a:ext cx="18949480" cy="12435596"/>
          </a:xfrm>
          <a:custGeom>
            <a:avLst/>
            <a:gdLst/>
            <a:ahLst/>
            <a:cxnLst/>
            <a:rect r="r" b="b" t="t" l="l"/>
            <a:pathLst>
              <a:path h="12435596" w="18949480">
                <a:moveTo>
                  <a:pt x="0" y="0"/>
                </a:moveTo>
                <a:lnTo>
                  <a:pt x="18949480" y="0"/>
                </a:lnTo>
                <a:lnTo>
                  <a:pt x="18949480" y="12435596"/>
                </a:lnTo>
                <a:lnTo>
                  <a:pt x="0" y="124355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1988345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57150"/>
              <a:ext cx="21031200" cy="259397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6415"/>
                </a:lnSpc>
              </a:pPr>
              <a:r>
                <a:rPr lang="en-US" b="true" sz="5940" spc="-36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Milestone 4 – Admin Dashboard &amp; Optimization</a:t>
              </a:r>
            </a:p>
            <a:p>
              <a:pPr algn="l">
                <a:lnSpc>
                  <a:spcPts val="641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460308"/>
            <a:ext cx="15590520" cy="6759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0095" indent="-380048" lvl="1">
              <a:lnSpc>
                <a:spcPts val="756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Developed a secure admin dashboard for data management.</a:t>
            </a:r>
          </a:p>
          <a:p>
            <a:pPr algn="l" marL="760095" indent="-380048" lvl="1">
              <a:lnSpc>
                <a:spcPts val="756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Admins can add, edit, and delete knowledge base entries.</a:t>
            </a:r>
          </a:p>
          <a:p>
            <a:pPr algn="l" marL="760095" indent="-380048" lvl="1">
              <a:lnSpc>
                <a:spcPts val="756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Integrated user analytics for tracking intent and feedback trends.</a:t>
            </a:r>
          </a:p>
          <a:p>
            <a:pPr algn="l" marL="760095" indent="-380048" lvl="1">
              <a:lnSpc>
                <a:spcPts val="756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Added feedback system (thumbs up/down) for content evaluation.</a:t>
            </a:r>
          </a:p>
          <a:p>
            <a:pPr algn="l" marL="760095" indent="-380048" lvl="1">
              <a:lnSpc>
                <a:spcPts val="756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Optimized backend sessions, logging, and error handling.</a:t>
            </a:r>
          </a:p>
          <a:p>
            <a:pPr algn="l" marL="760095" indent="-380048" lvl="1">
              <a:lnSpc>
                <a:spcPts val="756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UI redesigned with modern layout and responsive interface.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57873" y="-1157729"/>
            <a:ext cx="19854311" cy="13029392"/>
          </a:xfrm>
          <a:custGeom>
            <a:avLst/>
            <a:gdLst/>
            <a:ahLst/>
            <a:cxnLst/>
            <a:rect r="r" b="b" t="t" l="l"/>
            <a:pathLst>
              <a:path h="13029392" w="19854311">
                <a:moveTo>
                  <a:pt x="0" y="0"/>
                </a:moveTo>
                <a:lnTo>
                  <a:pt x="19854311" y="0"/>
                </a:lnTo>
                <a:lnTo>
                  <a:pt x="19854311" y="13029392"/>
                </a:lnTo>
                <a:lnTo>
                  <a:pt x="0" y="130293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464618" y="1489586"/>
            <a:ext cx="13699614" cy="7706033"/>
            <a:chOff x="0" y="0"/>
            <a:chExt cx="18266152" cy="102747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266156" cy="10274681"/>
            </a:xfrm>
            <a:custGeom>
              <a:avLst/>
              <a:gdLst/>
              <a:ahLst/>
              <a:cxnLst/>
              <a:rect r="r" b="b" t="t" l="l"/>
              <a:pathLst>
                <a:path h="10274681" w="18266156">
                  <a:moveTo>
                    <a:pt x="0" y="0"/>
                  </a:moveTo>
                  <a:lnTo>
                    <a:pt x="18266156" y="0"/>
                  </a:lnTo>
                  <a:lnTo>
                    <a:pt x="18266156" y="10274681"/>
                  </a:lnTo>
                  <a:lnTo>
                    <a:pt x="0" y="102746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20239" y="-1198657"/>
            <a:ext cx="19965592" cy="13102420"/>
          </a:xfrm>
          <a:custGeom>
            <a:avLst/>
            <a:gdLst/>
            <a:ahLst/>
            <a:cxnLst/>
            <a:rect r="r" b="b" t="t" l="l"/>
            <a:pathLst>
              <a:path h="13102420" w="19965592">
                <a:moveTo>
                  <a:pt x="0" y="0"/>
                </a:moveTo>
                <a:lnTo>
                  <a:pt x="19965592" y="0"/>
                </a:lnTo>
                <a:lnTo>
                  <a:pt x="19965592" y="13102420"/>
                </a:lnTo>
                <a:lnTo>
                  <a:pt x="0" y="13102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249128" y="1265134"/>
            <a:ext cx="13789741" cy="7756729"/>
            <a:chOff x="0" y="0"/>
            <a:chExt cx="18386322" cy="1034230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386298" cy="10342245"/>
            </a:xfrm>
            <a:custGeom>
              <a:avLst/>
              <a:gdLst/>
              <a:ahLst/>
              <a:cxnLst/>
              <a:rect r="r" b="b" t="t" l="l"/>
              <a:pathLst>
                <a:path h="10342245" w="18386298">
                  <a:moveTo>
                    <a:pt x="0" y="0"/>
                  </a:moveTo>
                  <a:lnTo>
                    <a:pt x="18386298" y="0"/>
                  </a:lnTo>
                  <a:lnTo>
                    <a:pt x="18386298" y="10342245"/>
                  </a:lnTo>
                  <a:lnTo>
                    <a:pt x="0" y="10342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5568" y="-985591"/>
            <a:ext cx="20219949" cy="13269341"/>
          </a:xfrm>
          <a:custGeom>
            <a:avLst/>
            <a:gdLst/>
            <a:ahLst/>
            <a:cxnLst/>
            <a:rect r="r" b="b" t="t" l="l"/>
            <a:pathLst>
              <a:path h="13269341" w="20219949">
                <a:moveTo>
                  <a:pt x="0" y="0"/>
                </a:moveTo>
                <a:lnTo>
                  <a:pt x="20219949" y="0"/>
                </a:lnTo>
                <a:lnTo>
                  <a:pt x="20219949" y="13269341"/>
                </a:lnTo>
                <a:lnTo>
                  <a:pt x="0" y="132693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32308" y="693174"/>
            <a:ext cx="15823382" cy="8900652"/>
            <a:chOff x="0" y="0"/>
            <a:chExt cx="21097842" cy="1186753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97875" cy="11867515"/>
            </a:xfrm>
            <a:custGeom>
              <a:avLst/>
              <a:gdLst/>
              <a:ahLst/>
              <a:cxnLst/>
              <a:rect r="r" b="b" t="t" l="l"/>
              <a:pathLst>
                <a:path h="11867515" w="21097875">
                  <a:moveTo>
                    <a:pt x="0" y="0"/>
                  </a:moveTo>
                  <a:lnTo>
                    <a:pt x="21097875" y="0"/>
                  </a:lnTo>
                  <a:lnTo>
                    <a:pt x="21097875" y="11867515"/>
                  </a:lnTo>
                  <a:lnTo>
                    <a:pt x="0" y="118675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76216" y="-1169767"/>
            <a:ext cx="19135877" cy="12557919"/>
          </a:xfrm>
          <a:custGeom>
            <a:avLst/>
            <a:gdLst/>
            <a:ahLst/>
            <a:cxnLst/>
            <a:rect r="r" b="b" t="t" l="l"/>
            <a:pathLst>
              <a:path h="12557919" w="19135877">
                <a:moveTo>
                  <a:pt x="0" y="0"/>
                </a:moveTo>
                <a:lnTo>
                  <a:pt x="19135877" y="0"/>
                </a:lnTo>
                <a:lnTo>
                  <a:pt x="19135877" y="12557919"/>
                </a:lnTo>
                <a:lnTo>
                  <a:pt x="0" y="125579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87794" y="1061883"/>
            <a:ext cx="14512413" cy="8163233"/>
            <a:chOff x="0" y="0"/>
            <a:chExt cx="19349884" cy="108843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349847" cy="10884281"/>
            </a:xfrm>
            <a:custGeom>
              <a:avLst/>
              <a:gdLst/>
              <a:ahLst/>
              <a:cxnLst/>
              <a:rect r="r" b="b" t="t" l="l"/>
              <a:pathLst>
                <a:path h="10884281" w="19349847">
                  <a:moveTo>
                    <a:pt x="0" y="0"/>
                  </a:moveTo>
                  <a:lnTo>
                    <a:pt x="19349847" y="0"/>
                  </a:lnTo>
                  <a:lnTo>
                    <a:pt x="19349847" y="10884281"/>
                  </a:lnTo>
                  <a:lnTo>
                    <a:pt x="0" y="108842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3418" y="-951368"/>
            <a:ext cx="20403812" cy="13390002"/>
          </a:xfrm>
          <a:custGeom>
            <a:avLst/>
            <a:gdLst/>
            <a:ahLst/>
            <a:cxnLst/>
            <a:rect r="r" b="b" t="t" l="l"/>
            <a:pathLst>
              <a:path h="13390002" w="20403812">
                <a:moveTo>
                  <a:pt x="0" y="0"/>
                </a:moveTo>
                <a:lnTo>
                  <a:pt x="20403812" y="0"/>
                </a:lnTo>
                <a:lnTo>
                  <a:pt x="20403812" y="13390002"/>
                </a:lnTo>
                <a:lnTo>
                  <a:pt x="0" y="133900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64891" y="1061884"/>
            <a:ext cx="15063018" cy="8472948"/>
            <a:chOff x="0" y="0"/>
            <a:chExt cx="20084024" cy="1129726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084035" cy="11297285"/>
            </a:xfrm>
            <a:custGeom>
              <a:avLst/>
              <a:gdLst/>
              <a:ahLst/>
              <a:cxnLst/>
              <a:rect r="r" b="b" t="t" l="l"/>
              <a:pathLst>
                <a:path h="11297285" w="20084035">
                  <a:moveTo>
                    <a:pt x="0" y="0"/>
                  </a:moveTo>
                  <a:lnTo>
                    <a:pt x="20084035" y="0"/>
                  </a:lnTo>
                  <a:lnTo>
                    <a:pt x="20084035" y="11297285"/>
                  </a:lnTo>
                  <a:lnTo>
                    <a:pt x="0" y="112972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57250"/>
            <a:ext cx="19135356" cy="12557577"/>
          </a:xfrm>
          <a:custGeom>
            <a:avLst/>
            <a:gdLst/>
            <a:ahLst/>
            <a:cxnLst/>
            <a:rect r="r" b="b" t="t" l="l"/>
            <a:pathLst>
              <a:path h="12557577" w="19135356">
                <a:moveTo>
                  <a:pt x="0" y="0"/>
                </a:moveTo>
                <a:lnTo>
                  <a:pt x="19135356" y="0"/>
                </a:lnTo>
                <a:lnTo>
                  <a:pt x="19135356" y="12557577"/>
                </a:lnTo>
                <a:lnTo>
                  <a:pt x="0" y="125575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3722" y="933758"/>
            <a:ext cx="15500554" cy="8719062"/>
            <a:chOff x="0" y="0"/>
            <a:chExt cx="20667406" cy="116254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667345" cy="11625453"/>
            </a:xfrm>
            <a:custGeom>
              <a:avLst/>
              <a:gdLst/>
              <a:ahLst/>
              <a:cxnLst/>
              <a:rect r="r" b="b" t="t" l="l"/>
              <a:pathLst>
                <a:path h="11625453" w="20667345">
                  <a:moveTo>
                    <a:pt x="0" y="0"/>
                  </a:moveTo>
                  <a:lnTo>
                    <a:pt x="20667345" y="0"/>
                  </a:lnTo>
                  <a:lnTo>
                    <a:pt x="20667345" y="11625453"/>
                  </a:lnTo>
                  <a:lnTo>
                    <a:pt x="0" y="116254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90809" y="-1653184"/>
            <a:ext cx="18878809" cy="12389218"/>
          </a:xfrm>
          <a:custGeom>
            <a:avLst/>
            <a:gdLst/>
            <a:ahLst/>
            <a:cxnLst/>
            <a:rect r="r" b="b" t="t" l="l"/>
            <a:pathLst>
              <a:path h="12389218" w="18878809">
                <a:moveTo>
                  <a:pt x="0" y="0"/>
                </a:moveTo>
                <a:lnTo>
                  <a:pt x="18878809" y="0"/>
                </a:lnTo>
                <a:lnTo>
                  <a:pt x="18878809" y="12389218"/>
                </a:lnTo>
                <a:lnTo>
                  <a:pt x="0" y="123892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1988345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0312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Introduction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746058"/>
            <a:ext cx="15590520" cy="647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0095" indent="-380048" lvl="1">
              <a:lnSpc>
                <a:spcPts val="4536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WellBot is a multilingual, AI-powered chatbot designed to promote global wellness.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 democratizes access to reliable, non-diagnostic health and self-care information.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By combining conversational AI with personalized insights, it empowers proactive health management.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assistant focuses on improving accessibility, engagement, and awareness in wellness.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Its goal is to bridge technology and human well-being through seamless conversation.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57250"/>
            <a:ext cx="18867548" cy="12381829"/>
          </a:xfrm>
          <a:custGeom>
            <a:avLst/>
            <a:gdLst/>
            <a:ahLst/>
            <a:cxnLst/>
            <a:rect r="r" b="b" t="t" l="l"/>
            <a:pathLst>
              <a:path h="12381829" w="18867548">
                <a:moveTo>
                  <a:pt x="0" y="0"/>
                </a:moveTo>
                <a:lnTo>
                  <a:pt x="18867548" y="0"/>
                </a:lnTo>
                <a:lnTo>
                  <a:pt x="18867548" y="12381829"/>
                </a:lnTo>
                <a:lnTo>
                  <a:pt x="0" y="123818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857404"/>
            <a:ext cx="15773400" cy="1988344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0312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Technologies Used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526983"/>
            <a:ext cx="15590520" cy="6692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04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Built on a modular open-source stack for scalability and reliability.</a:t>
            </a:r>
          </a:p>
          <a:p>
            <a:pPr algn="l">
              <a:lnSpc>
                <a:spcPts val="6804"/>
              </a:lnSpc>
            </a:pPr>
            <a:r>
              <a:rPr lang="en-US" sz="42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Backend:</a:t>
            </a: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 Flask (Python) for routing and API management.</a:t>
            </a:r>
          </a:p>
          <a:p>
            <a:pPr algn="l">
              <a:lnSpc>
                <a:spcPts val="6804"/>
              </a:lnSpc>
            </a:pPr>
            <a:r>
              <a:rPr lang="en-US" sz="42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AI Engine:</a:t>
            </a: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 Rasa for NLP, entity recognition, and dialogue control.</a:t>
            </a:r>
          </a:p>
          <a:p>
            <a:pPr algn="l">
              <a:lnSpc>
                <a:spcPts val="6804"/>
              </a:lnSpc>
            </a:pPr>
            <a:r>
              <a:rPr lang="en-US" sz="42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Authentication:</a:t>
            </a: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 Flask-JWT-Extended for token-based security.</a:t>
            </a:r>
          </a:p>
          <a:p>
            <a:pPr algn="l">
              <a:lnSpc>
                <a:spcPts val="6804"/>
              </a:lnSpc>
            </a:pPr>
            <a:r>
              <a:rPr lang="en-US" sz="42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Database:</a:t>
            </a: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 SQLite with SQLAlchemy ORM for smooth operations.</a:t>
            </a:r>
          </a:p>
          <a:p>
            <a:pPr algn="l">
              <a:lnSpc>
                <a:spcPts val="6804"/>
              </a:lnSpc>
            </a:pPr>
            <a:r>
              <a:rPr lang="en-US" sz="42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Frontend:</a:t>
            </a: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 HTML, CSS, JavaScript for interactive UI.</a:t>
            </a:r>
          </a:p>
          <a:p>
            <a:pPr algn="l">
              <a:lnSpc>
                <a:spcPts val="6804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Ensures flexibility, modularity, and seamless integration.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3725" y="-745642"/>
            <a:ext cx="18535449" cy="12163888"/>
          </a:xfrm>
          <a:custGeom>
            <a:avLst/>
            <a:gdLst/>
            <a:ahLst/>
            <a:cxnLst/>
            <a:rect r="r" b="b" t="t" l="l"/>
            <a:pathLst>
              <a:path h="12163888" w="18535449">
                <a:moveTo>
                  <a:pt x="0" y="0"/>
                </a:moveTo>
                <a:lnTo>
                  <a:pt x="18535450" y="0"/>
                </a:lnTo>
                <a:lnTo>
                  <a:pt x="18535450" y="12163888"/>
                </a:lnTo>
                <a:lnTo>
                  <a:pt x="0" y="121638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1988345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0312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Output – Expected Outcomes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222183"/>
            <a:ext cx="15590520" cy="6997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Delivers personalized daily wellness plans (diet, fitness, sleep).</a:t>
            </a:r>
          </a:p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Provides stress and emotion-aware advice.</a:t>
            </a:r>
          </a:p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Increases engagement through intelligent interaction.</a:t>
            </a:r>
          </a:p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Scales globally with multilingual support and adaptive AI.</a:t>
            </a:r>
          </a:p>
          <a:p>
            <a:pPr algn="l">
              <a:lnSpc>
                <a:spcPts val="4536"/>
              </a:lnSpc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4681" y="-743636"/>
            <a:ext cx="18477363" cy="12125769"/>
          </a:xfrm>
          <a:custGeom>
            <a:avLst/>
            <a:gdLst/>
            <a:ahLst/>
            <a:cxnLst/>
            <a:rect r="r" b="b" t="t" l="l"/>
            <a:pathLst>
              <a:path h="12125769" w="18477363">
                <a:moveTo>
                  <a:pt x="0" y="0"/>
                </a:moveTo>
                <a:lnTo>
                  <a:pt x="18477362" y="0"/>
                </a:lnTo>
                <a:lnTo>
                  <a:pt x="18477362" y="12125770"/>
                </a:lnTo>
                <a:lnTo>
                  <a:pt x="0" y="121257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1988345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0312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 Future Scope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222183"/>
            <a:ext cx="15590520" cy="6997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Introduce AR/VR meditation for immersive stress relief.</a:t>
            </a:r>
          </a:p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Enable AI-based image and voice diagnostics for early health checks.</a:t>
            </a:r>
          </a:p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Adopt blockchain for secure storage of sensitive health data.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77255" y="-1564199"/>
            <a:ext cx="20766570" cy="13628062"/>
          </a:xfrm>
          <a:custGeom>
            <a:avLst/>
            <a:gdLst/>
            <a:ahLst/>
            <a:cxnLst/>
            <a:rect r="r" b="b" t="t" l="l"/>
            <a:pathLst>
              <a:path h="13628062" w="20766570">
                <a:moveTo>
                  <a:pt x="0" y="0"/>
                </a:moveTo>
                <a:lnTo>
                  <a:pt x="20766570" y="0"/>
                </a:lnTo>
                <a:lnTo>
                  <a:pt x="20766570" y="13628062"/>
                </a:lnTo>
                <a:lnTo>
                  <a:pt x="0" y="136280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1988345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0312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 Conclusion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222183"/>
            <a:ext cx="15590520" cy="6997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WellBot demonstrates how AI can transform personal wellness.</a:t>
            </a:r>
          </a:p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 combines secure architecture with multilingual intelligence.</a:t>
            </a:r>
          </a:p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Supports self-care and awareness through accessible design.</a:t>
            </a:r>
          </a:p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Built with scalable, open-source technologies for growth.</a:t>
            </a:r>
          </a:p>
          <a:p>
            <a:pPr algn="l">
              <a:lnSpc>
                <a:spcPts val="1008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Future versions will expand AI, security, and immersive health tools.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71278" y="-613818"/>
            <a:ext cx="19251169" cy="12268575"/>
          </a:xfrm>
          <a:custGeom>
            <a:avLst/>
            <a:gdLst/>
            <a:ahLst/>
            <a:cxnLst/>
            <a:rect r="r" b="b" t="t" l="l"/>
            <a:pathLst>
              <a:path h="12268575" w="19251169">
                <a:moveTo>
                  <a:pt x="0" y="0"/>
                </a:moveTo>
                <a:lnTo>
                  <a:pt x="19251169" y="0"/>
                </a:lnTo>
                <a:lnTo>
                  <a:pt x="19251169" y="12268576"/>
                </a:lnTo>
                <a:lnTo>
                  <a:pt x="0" y="122685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87" r="0" b="-148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95068" y="1021556"/>
            <a:ext cx="15773400" cy="1988344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0312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Thank You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460308"/>
            <a:ext cx="15590520" cy="6759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42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Presented by:</a:t>
            </a:r>
          </a:p>
          <a:p>
            <a:pPr algn="l">
              <a:lnSpc>
                <a:spcPts val="756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Meghana</a:t>
            </a:r>
          </a:p>
          <a:p>
            <a:pPr algn="l">
              <a:lnSpc>
                <a:spcPts val="756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Aishwarya</a:t>
            </a:r>
          </a:p>
          <a:p>
            <a:pPr algn="l">
              <a:lnSpc>
                <a:spcPts val="756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Akash Rawat</a:t>
            </a:r>
          </a:p>
          <a:p>
            <a:pPr algn="l">
              <a:lnSpc>
                <a:spcPts val="7560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Gopichand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891431"/>
            <a:ext cx="18558072" cy="12178735"/>
          </a:xfrm>
          <a:custGeom>
            <a:avLst/>
            <a:gdLst/>
            <a:ahLst/>
            <a:cxnLst/>
            <a:rect r="r" b="b" t="t" l="l"/>
            <a:pathLst>
              <a:path h="12178735" w="18558072">
                <a:moveTo>
                  <a:pt x="0" y="0"/>
                </a:moveTo>
                <a:lnTo>
                  <a:pt x="18558072" y="0"/>
                </a:lnTo>
                <a:lnTo>
                  <a:pt x="18558072" y="12178735"/>
                </a:lnTo>
                <a:lnTo>
                  <a:pt x="0" y="121787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1988345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0312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Abstract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746058"/>
            <a:ext cx="15590520" cy="647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0095" indent="-380048" lvl="1">
              <a:lnSpc>
                <a:spcPts val="4536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WellBot is an AI/ML-driven chatbot acting as a 24/7 wellness guide.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 consolidates advice on fitness, diet, sleep, and mental health into one interface.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Using NLP and Machine Learning, it provides context-aware recommendations.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hybrid recommendation engine ensures personalized wellness guidance.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 bridges the gap between clinical expertise and daily self-care.</a:t>
            </a:r>
          </a:p>
          <a:p>
            <a:pPr algn="l" marL="760095" indent="-380048" lvl="1">
              <a:lnSpc>
                <a:spcPts val="4536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21187" y="-1133654"/>
            <a:ext cx="18978127" cy="12454396"/>
          </a:xfrm>
          <a:custGeom>
            <a:avLst/>
            <a:gdLst/>
            <a:ahLst/>
            <a:cxnLst/>
            <a:rect r="r" b="b" t="t" l="l"/>
            <a:pathLst>
              <a:path h="12454396" w="18978127">
                <a:moveTo>
                  <a:pt x="0" y="0"/>
                </a:moveTo>
                <a:lnTo>
                  <a:pt x="18978127" y="0"/>
                </a:lnTo>
                <a:lnTo>
                  <a:pt x="18978127" y="12454396"/>
                </a:lnTo>
                <a:lnTo>
                  <a:pt x="0" y="124543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1988345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0312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Proposed System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746058"/>
            <a:ext cx="15590520" cy="647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system integrates NLP and ML for multilingual, personalized health assistance.</a:t>
            </a:r>
          </a:p>
          <a:p>
            <a:pPr algn="l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 hybrid recommendation model delivers content based on user context and preferences.</a:t>
            </a:r>
          </a:p>
          <a:p>
            <a:pPr algn="l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 covers key wellness areas: nutrition, fitness, mental health, and sleep.</a:t>
            </a:r>
          </a:p>
          <a:p>
            <a:pPr algn="l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Data privacy and inclusivity are core principles for a global user base.</a:t>
            </a:r>
          </a:p>
          <a:p>
            <a:pPr algn="l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architecture ensures scalability, engagement, and user trust.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98839" y="-1184613"/>
            <a:ext cx="18786839" cy="12328863"/>
          </a:xfrm>
          <a:custGeom>
            <a:avLst/>
            <a:gdLst/>
            <a:ahLst/>
            <a:cxnLst/>
            <a:rect r="r" b="b" t="t" l="l"/>
            <a:pathLst>
              <a:path h="12328863" w="18786839">
                <a:moveTo>
                  <a:pt x="0" y="0"/>
                </a:moveTo>
                <a:lnTo>
                  <a:pt x="18786839" y="0"/>
                </a:lnTo>
                <a:lnTo>
                  <a:pt x="18786839" y="12328863"/>
                </a:lnTo>
                <a:lnTo>
                  <a:pt x="0" y="12328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1988345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0312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System Architecture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092399" y="2684207"/>
            <a:ext cx="12103201" cy="4832421"/>
            <a:chOff x="0" y="0"/>
            <a:chExt cx="16137602" cy="644322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137637" cy="6443218"/>
            </a:xfrm>
            <a:custGeom>
              <a:avLst/>
              <a:gdLst/>
              <a:ahLst/>
              <a:cxnLst/>
              <a:rect r="r" b="b" t="t" l="l"/>
              <a:pathLst>
                <a:path h="6443218" w="16137637">
                  <a:moveTo>
                    <a:pt x="0" y="0"/>
                  </a:moveTo>
                  <a:lnTo>
                    <a:pt x="16137637" y="0"/>
                  </a:lnTo>
                  <a:lnTo>
                    <a:pt x="16137637" y="6443218"/>
                  </a:lnTo>
                  <a:lnTo>
                    <a:pt x="0" y="64432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759" t="0" r="-29759" b="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26843" y="-1465490"/>
            <a:ext cx="19529640" cy="12816326"/>
          </a:xfrm>
          <a:custGeom>
            <a:avLst/>
            <a:gdLst/>
            <a:ahLst/>
            <a:cxnLst/>
            <a:rect r="r" b="b" t="t" l="l"/>
            <a:pathLst>
              <a:path h="12816326" w="19529640">
                <a:moveTo>
                  <a:pt x="0" y="0"/>
                </a:moveTo>
                <a:lnTo>
                  <a:pt x="19529641" y="0"/>
                </a:lnTo>
                <a:lnTo>
                  <a:pt x="19529641" y="12816326"/>
                </a:lnTo>
                <a:lnTo>
                  <a:pt x="0" y="128163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1988345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0312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 Milestone 1 – Authentication &amp; Profiles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746058"/>
            <a:ext cx="15590520" cy="647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0095" indent="-380048" lvl="1">
              <a:lnSpc>
                <a:spcPts val="4536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Implemented secure login, registration, and profile creation with Flask &amp; SQLAlchemy.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Used JWT-based authentication for session handling and data protection.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Passwords are encrypted using hashing techniques for user security.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Frontend logic validates session tokens and prevents unauthorized access.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This milestone built the foundation for user-specific wellness personalization.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5843" y="-1051397"/>
            <a:ext cx="19466662" cy="12774997"/>
          </a:xfrm>
          <a:custGeom>
            <a:avLst/>
            <a:gdLst/>
            <a:ahLst/>
            <a:cxnLst/>
            <a:rect r="r" b="b" t="t" l="l"/>
            <a:pathLst>
              <a:path h="12774997" w="19466662">
                <a:moveTo>
                  <a:pt x="0" y="0"/>
                </a:moveTo>
                <a:lnTo>
                  <a:pt x="19466662" y="0"/>
                </a:lnTo>
                <a:lnTo>
                  <a:pt x="19466662" y="12774997"/>
                </a:lnTo>
                <a:lnTo>
                  <a:pt x="0" y="127749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513008" y="603212"/>
            <a:ext cx="8980239" cy="9080577"/>
            <a:chOff x="0" y="0"/>
            <a:chExt cx="11973652" cy="1210743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973687" cy="12107418"/>
            </a:xfrm>
            <a:custGeom>
              <a:avLst/>
              <a:gdLst/>
              <a:ahLst/>
              <a:cxnLst/>
              <a:rect r="r" b="b" t="t" l="l"/>
              <a:pathLst>
                <a:path h="12107418" w="11973687">
                  <a:moveTo>
                    <a:pt x="0" y="0"/>
                  </a:moveTo>
                  <a:lnTo>
                    <a:pt x="11973687" y="0"/>
                  </a:lnTo>
                  <a:lnTo>
                    <a:pt x="11973687" y="12107418"/>
                  </a:lnTo>
                  <a:lnTo>
                    <a:pt x="0" y="121074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5213" y="-959109"/>
            <a:ext cx="18443213" cy="12103359"/>
          </a:xfrm>
          <a:custGeom>
            <a:avLst/>
            <a:gdLst/>
            <a:ahLst/>
            <a:cxnLst/>
            <a:rect r="r" b="b" t="t" l="l"/>
            <a:pathLst>
              <a:path h="12103359" w="18443213">
                <a:moveTo>
                  <a:pt x="0" y="0"/>
                </a:moveTo>
                <a:lnTo>
                  <a:pt x="18443213" y="0"/>
                </a:lnTo>
                <a:lnTo>
                  <a:pt x="18443213" y="12103359"/>
                </a:lnTo>
                <a:lnTo>
                  <a:pt x="0" y="121033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57300" y="547688"/>
            <a:ext cx="15773400" cy="1988345"/>
            <a:chOff x="0" y="0"/>
            <a:chExt cx="21031200" cy="265112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66675"/>
              <a:ext cx="21031200" cy="2584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b="true" sz="6600" spc="-40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Milestone 2 – Chatbot Integration &amp; Web UI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8740" y="2746058"/>
            <a:ext cx="15590520" cy="647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0095" indent="-380048" lvl="1">
              <a:lnSpc>
                <a:spcPts val="4536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Integrated Rasa chatbot with Flask-based web UI.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NLU model identifies user intents and entities in English and Hindi.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Structured HealthKnowledge database stores multilingual wellness content.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Admin tools enable easy CSV imports for data updates.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Custom Rasa actions retrieve relevant knowledge dynamically.</a:t>
            </a:r>
          </a:p>
          <a:p>
            <a:pPr algn="l" marL="760095" indent="-380048" lvl="1">
              <a:lnSpc>
                <a:spcPts val="4536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This milestone completed the intelligent chatbot workflow.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2116" y="-976764"/>
            <a:ext cx="18705428" cy="12275437"/>
          </a:xfrm>
          <a:custGeom>
            <a:avLst/>
            <a:gdLst/>
            <a:ahLst/>
            <a:cxnLst/>
            <a:rect r="r" b="b" t="t" l="l"/>
            <a:pathLst>
              <a:path h="12275437" w="18705428">
                <a:moveTo>
                  <a:pt x="0" y="0"/>
                </a:moveTo>
                <a:lnTo>
                  <a:pt x="18705427" y="0"/>
                </a:lnTo>
                <a:lnTo>
                  <a:pt x="18705427" y="12275437"/>
                </a:lnTo>
                <a:lnTo>
                  <a:pt x="0" y="122754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09768" y="1063359"/>
            <a:ext cx="16239368" cy="8160282"/>
            <a:chOff x="0" y="0"/>
            <a:chExt cx="21652490" cy="1088037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652485" cy="10880344"/>
            </a:xfrm>
            <a:custGeom>
              <a:avLst/>
              <a:gdLst/>
              <a:ahLst/>
              <a:cxnLst/>
              <a:rect r="r" b="b" t="t" l="l"/>
              <a:pathLst>
                <a:path h="10880344" w="21652485">
                  <a:moveTo>
                    <a:pt x="0" y="0"/>
                  </a:moveTo>
                  <a:lnTo>
                    <a:pt x="21652485" y="0"/>
                  </a:lnTo>
                  <a:lnTo>
                    <a:pt x="21652485" y="10880344"/>
                  </a:lnTo>
                  <a:lnTo>
                    <a:pt x="0" y="108803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DAG5a7cxFlY</dc:identifier>
  <dcterms:modified xsi:type="dcterms:W3CDTF">2011-08-01T06:04:30Z</dcterms:modified>
  <cp:revision>1</cp:revision>
  <dc:title>WELLBOT – Global Wellness Assistant Chatbot</dc:title>
</cp:coreProperties>
</file>

<file path=docProps/thumbnail.jpeg>
</file>